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4" r:id="rId10"/>
    <p:sldId id="268" r:id="rId11"/>
    <p:sldId id="265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00080"/>
    <a:srgbClr val="0000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3" autoAdjust="0"/>
    <p:restoredTop sz="94660"/>
  </p:normalViewPr>
  <p:slideViewPr>
    <p:cSldViewPr>
      <p:cViewPr varScale="1">
        <p:scale>
          <a:sx n="83" d="100"/>
          <a:sy n="83" d="100"/>
        </p:scale>
        <p:origin x="146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sl-SI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sl-SI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sl-SI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sl-SI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sl-SI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sl-SI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sl-SI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sl-SI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sl-SI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sl-SI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sl-SI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sl-SI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6248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6248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2543C9-DAE1-4308-8EE5-62351EEC6C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5154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66F7FA-E40E-401A-BD3E-A3BF6F522EF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574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C64E9-3433-49F0-9F4C-D9C3566D6F3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5991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9515CC-6778-45D9-B774-E4E00D65F27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890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8367E7-F5B3-40CD-B38B-5DFB380F1FD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384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2BE38-DDDF-4A21-8C54-0C210EAE3B5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747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D7950-B7E8-43D1-ADEA-C9BA3217D62A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493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39B2FE-B685-4522-BE9A-A0E7C94E8D4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323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DCFA4-504F-4ACF-960B-99CFB5B519F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896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1C5E3-7ACC-4444-B834-C5C975CBAB80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658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41682-F88F-49D8-918C-D52D6CF26C0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87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3B2CF933-7692-41CE-AE24-506567A4F87B}" type="slidenum">
              <a:rPr lang="sl-SI" altLang="sl-SI"/>
              <a:pPr/>
              <a:t>‹#›</a:t>
            </a:fld>
            <a:endParaRPr lang="sl-SI" altLang="sl-SI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en-US" altLang="sl-SI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sl-SI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sl-SI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sl-SI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sl-SI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sl-SI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sl-SI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sl-SI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sl-SI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614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3271838" y="1266825"/>
            <a:ext cx="25209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4000" b="1">
                <a:solidFill>
                  <a:srgbClr val="660066"/>
                </a:solidFill>
                <a:latin typeface="Bookman Old Style" panose="02050604050505020204" pitchFamily="18" charset="0"/>
              </a:rPr>
              <a:t>MATURA</a:t>
            </a:r>
            <a:endParaRPr lang="sl-SI" altLang="sl-SI" sz="4000">
              <a:solidFill>
                <a:srgbClr val="660066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2565400"/>
            <a:ext cx="7921625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1800" dirty="0">
                <a:solidFill>
                  <a:srgbClr val="000099"/>
                </a:solidFill>
              </a:rPr>
              <a:t>  </a:t>
            </a:r>
            <a:r>
              <a:rPr lang="sl-SI" altLang="sl-SI" sz="2800" dirty="0">
                <a:solidFill>
                  <a:srgbClr val="000099"/>
                </a:solidFill>
              </a:rPr>
              <a:t>Matura se opravlja v spomladanskem ali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800" dirty="0">
                <a:solidFill>
                  <a:srgbClr val="000099"/>
                </a:solidFill>
              </a:rPr>
              <a:t>   jesenskem roku.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sl-SI" altLang="sl-SI" sz="240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400" dirty="0">
                <a:solidFill>
                  <a:srgbClr val="000099"/>
                </a:solidFill>
              </a:rPr>
              <a:t>  </a:t>
            </a:r>
            <a:r>
              <a:rPr lang="sl-SI" altLang="sl-SI" sz="2800" dirty="0">
                <a:solidFill>
                  <a:srgbClr val="000099"/>
                </a:solidFill>
              </a:rPr>
              <a:t>Preverjanje in ocenjevanje znanja je eksterno.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sl-SI" altLang="sl-SI" sz="2400" dirty="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400" dirty="0">
                <a:solidFill>
                  <a:srgbClr val="000099"/>
                </a:solidFill>
              </a:rPr>
              <a:t>  </a:t>
            </a:r>
            <a:r>
              <a:rPr lang="sl-SI" altLang="sl-SI" sz="2800" dirty="0">
                <a:solidFill>
                  <a:srgbClr val="000099"/>
                </a:solidFill>
              </a:rPr>
              <a:t>Vsebina in obseg je določena z maturitetnim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l-SI" altLang="sl-SI" sz="2800" dirty="0">
                <a:solidFill>
                  <a:srgbClr val="000099"/>
                </a:solidFill>
              </a:rPr>
              <a:t>    predmetnim katalogom.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468313" y="1628775"/>
            <a:ext cx="83518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1809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180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200">
                <a:solidFill>
                  <a:srgbClr val="003399"/>
                </a:solidFill>
              </a:rPr>
              <a:t>Ob omejitvi se upoštevajo določeni kriteriji za izbiro. Običajen kriterij je: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000">
              <a:solidFill>
                <a:srgbClr val="0033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200">
                <a:solidFill>
                  <a:srgbClr val="003399"/>
                </a:solidFill>
              </a:rPr>
              <a:t>  </a:t>
            </a:r>
            <a:r>
              <a:rPr lang="sl-SI" altLang="sl-SI" sz="2800">
                <a:solidFill>
                  <a:srgbClr val="0033CC"/>
                </a:solidFill>
              </a:rPr>
              <a:t>60 % prinese rezultat na maturi</a:t>
            </a:r>
            <a:r>
              <a:rPr lang="sl-SI" altLang="sl-SI" sz="2800"/>
              <a:t> </a:t>
            </a:r>
            <a:r>
              <a:rPr lang="sl-SI" altLang="sl-SI" sz="2200"/>
              <a:t>   (34 točk = 60 %),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sl-SI" altLang="sl-SI" sz="1200"/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200">
                <a:solidFill>
                  <a:srgbClr val="0033CC"/>
                </a:solidFill>
              </a:rPr>
              <a:t>  </a:t>
            </a:r>
            <a:r>
              <a:rPr lang="sl-SI" altLang="sl-SI" sz="2800">
                <a:solidFill>
                  <a:srgbClr val="0033CC"/>
                </a:solidFill>
              </a:rPr>
              <a:t>40 % splošni uspeh v 3. in 4. letniku</a:t>
            </a:r>
            <a:r>
              <a:rPr lang="sl-SI" altLang="sl-SI" sz="2200"/>
              <a:t> (2 x odličen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200"/>
              <a:t>                                                                                uspeh = 40 %),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68313" y="4727575"/>
            <a:ext cx="835183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1809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180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200">
                <a:solidFill>
                  <a:srgbClr val="0033CC"/>
                </a:solidFill>
              </a:rPr>
              <a:t>  določeni študijski programi pri izbiri upoštevajo še dodatne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200">
                <a:solidFill>
                  <a:srgbClr val="0033CC"/>
                </a:solidFill>
              </a:rPr>
              <a:t>    kriterije:</a:t>
            </a:r>
            <a:endParaRPr lang="sl-SI" altLang="sl-SI" sz="220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527175" y="12160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sl-SI" sz="1800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684213" y="1984375"/>
            <a:ext cx="7704137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1809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180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0033CC"/>
                </a:solidFill>
              </a:rPr>
              <a:t>Dodatni kriteriji: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/>
              <a:t>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sl-SI" altLang="sl-SI" sz="2400">
                <a:solidFill>
                  <a:srgbClr val="008080"/>
                </a:solidFill>
              </a:rPr>
              <a:t>  ocena enega ali več predmetov na maturi,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2400">
              <a:solidFill>
                <a:srgbClr val="008080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sl-SI" altLang="sl-SI" sz="2400">
                <a:solidFill>
                  <a:srgbClr val="006699"/>
                </a:solidFill>
              </a:rPr>
              <a:t>  posamezne ocene v 3. in 4. letniku, 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endParaRPr lang="sl-SI" altLang="sl-SI" sz="2400">
              <a:solidFill>
                <a:srgbClr val="006699"/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sl-SI" altLang="sl-SI" sz="2400">
                <a:solidFill>
                  <a:srgbClr val="006699"/>
                </a:solidFill>
              </a:rPr>
              <a:t>  preizkusi sposobnosti,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339975" y="1484313"/>
            <a:ext cx="4319588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>
                <a:solidFill>
                  <a:srgbClr val="660066"/>
                </a:solidFill>
              </a:rPr>
              <a:t>Obsega 5 predmetov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2400">
              <a:solidFill>
                <a:srgbClr val="660066"/>
              </a:solidFill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2843213" y="2571750"/>
            <a:ext cx="359886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2286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2286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2286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2286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800080"/>
                </a:solidFill>
              </a:rPr>
              <a:t>3 obvezne: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2400">
              <a:solidFill>
                <a:srgbClr val="800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400">
                <a:solidFill>
                  <a:srgbClr val="000099"/>
                </a:solidFill>
              </a:rPr>
              <a:t>  SLOVENŠČINA,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rgbClr val="000099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400">
                <a:solidFill>
                  <a:srgbClr val="000099"/>
                </a:solidFill>
              </a:rPr>
              <a:t>  MATEMATIKA,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sl-SI" altLang="sl-SI" sz="24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400">
                <a:solidFill>
                  <a:srgbClr val="000099"/>
                </a:solidFill>
              </a:rPr>
              <a:t>  TUJI JEZIK.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908175" y="692150"/>
            <a:ext cx="5832475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800080"/>
                </a:solidFill>
              </a:rPr>
              <a:t>2 izbirna: na GSŠRM lahko izbirajo med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800">
              <a:solidFill>
                <a:srgbClr val="80008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NEMŠČINA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ITALIJANŠČINA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FRANCOŠČINA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1908175" y="2144713"/>
            <a:ext cx="3600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BIOLOGIJA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KEMIJA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FIZIKA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1908175" y="3141663"/>
            <a:ext cx="41036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GEOGRAFIJA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ZGODOVINA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UMETNOSTNA ZGODOVINA</a:t>
            </a:r>
          </a:p>
        </p:txBody>
      </p:sp>
      <p:sp>
        <p:nvSpPr>
          <p:cNvPr id="52236" name="Rectangle 12"/>
          <p:cNvSpPr>
            <a:spLocks noChangeArrowheads="1"/>
          </p:cNvSpPr>
          <p:nvPr/>
        </p:nvSpPr>
        <p:spPr bwMode="auto">
          <a:xfrm>
            <a:off x="1908175" y="4151313"/>
            <a:ext cx="3600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SOCIOLOGIJA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PSIHOLOGIJA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FILOZOFIJA</a:t>
            </a:r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908175" y="5175250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000">
                <a:solidFill>
                  <a:srgbClr val="000099"/>
                </a:solidFill>
              </a:rPr>
              <a:t>  INFORMATIKA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9" grpId="0"/>
      <p:bldP spid="52234" grpId="0"/>
      <p:bldP spid="52235" grpId="0"/>
      <p:bldP spid="52236" grpId="0"/>
      <p:bldP spid="522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84213" y="2011363"/>
            <a:ext cx="7991475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 b="1">
                <a:solidFill>
                  <a:srgbClr val="660066"/>
                </a:solidFill>
              </a:rPr>
              <a:t>  </a:t>
            </a:r>
            <a:r>
              <a:rPr lang="sl-SI" altLang="sl-SI" sz="2800" b="1">
                <a:solidFill>
                  <a:srgbClr val="660066"/>
                </a:solidFill>
              </a:rPr>
              <a:t>Dijak lahko izbere 1 izbirni predmet dodatno.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2400" b="1">
              <a:solidFill>
                <a:srgbClr val="66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1800" b="1">
                <a:solidFill>
                  <a:srgbClr val="000099"/>
                </a:solidFill>
              </a:rPr>
              <a:t>  </a:t>
            </a:r>
            <a:r>
              <a:rPr lang="sl-SI" altLang="sl-SI" sz="2200">
                <a:solidFill>
                  <a:srgbClr val="000099"/>
                </a:solidFill>
              </a:rPr>
              <a:t>Če opravlja maturo iz treh predmetov, se pri skupni oceni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l-SI" altLang="sl-SI" sz="2200">
                <a:solidFill>
                  <a:srgbClr val="000099"/>
                </a:solidFill>
              </a:rPr>
              <a:t>    upoštevata predmeta, kjer je dosegel boljšo oceno.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sl-SI" altLang="sl-SI" sz="22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200">
                <a:solidFill>
                  <a:srgbClr val="000099"/>
                </a:solidFill>
              </a:rPr>
              <a:t>  Pozitivna ocena tretjega izbirnega predmeta ne more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sl-SI" altLang="sl-SI" sz="2200">
                <a:solidFill>
                  <a:srgbClr val="000099"/>
                </a:solidFill>
              </a:rPr>
              <a:t>    nadomestiti negativne ocene prvih dveh izbir.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55650" y="1341438"/>
            <a:ext cx="76327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b="1"/>
              <a:t>                </a:t>
            </a:r>
            <a:r>
              <a:rPr lang="sl-SI" altLang="sl-SI" b="1">
                <a:solidFill>
                  <a:srgbClr val="660066"/>
                </a:solidFill>
              </a:rPr>
              <a:t>Osnovni in višji nivo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200" b="1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000099"/>
                </a:solidFill>
              </a:rPr>
              <a:t>Vsi predmeti se opravljajo na osnovnem nivoju (izjema je slovenščina).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24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000099"/>
                </a:solidFill>
              </a:rPr>
              <a:t>Pri matematiki in tujih jezikih se lahko izbere višji nivo.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6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6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000099"/>
                </a:solidFill>
              </a:rPr>
              <a:t>Na višji ravni zahtevnosti se lahko opravlja tri predmete </a:t>
            </a:r>
            <a:r>
              <a:rPr lang="sl-SI" altLang="sl-SI" sz="2000">
                <a:solidFill>
                  <a:srgbClr val="000099"/>
                </a:solidFill>
              </a:rPr>
              <a:t>(pri tujih jezikih se na višjem nivoju upošteva boljša ocena).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1042988" y="981075"/>
            <a:ext cx="72009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b="1">
                <a:solidFill>
                  <a:srgbClr val="660066"/>
                </a:solidFill>
              </a:rPr>
              <a:t>                 Ocenjevanje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2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000099"/>
                </a:solidFill>
              </a:rPr>
              <a:t>Uspeh kandidatov se ocenjuje: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sl-SI" altLang="sl-SI" sz="8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sl-SI" altLang="sl-SI" sz="2400">
                <a:solidFill>
                  <a:srgbClr val="000099"/>
                </a:solidFill>
              </a:rPr>
              <a:t> </a:t>
            </a:r>
            <a:r>
              <a:rPr lang="sl-SI" altLang="sl-SI" sz="2800">
                <a:solidFill>
                  <a:srgbClr val="000099"/>
                </a:solidFill>
              </a:rPr>
              <a:t>z ocenami od 1 – 5,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lang="sl-SI" altLang="sl-SI" sz="8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sl-SI" altLang="sl-SI" sz="2800">
                <a:solidFill>
                  <a:srgbClr val="000099"/>
                </a:solidFill>
              </a:rPr>
              <a:t> s točkovnimi ocenami od 1 – 8 (višji nivo).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323850" y="3860800"/>
            <a:ext cx="8540750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000099"/>
                </a:solidFill>
              </a:rPr>
              <a:t>Predmetom na višjem nivoju in slovenščini se dodajo točke: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000">
              <a:solidFill>
                <a:srgbClr val="000099"/>
              </a:solidFill>
            </a:endParaRPr>
          </a:p>
          <a:p>
            <a:pPr lvl="2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800">
                <a:solidFill>
                  <a:srgbClr val="000099"/>
                </a:solidFill>
              </a:rPr>
              <a:t> oceni 3 se doda 0 ali 1 točka,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sl-SI" altLang="sl-SI" sz="800">
              <a:solidFill>
                <a:srgbClr val="000099"/>
              </a:solidFill>
            </a:endParaRPr>
          </a:p>
          <a:p>
            <a:pPr lvl="2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800">
                <a:solidFill>
                  <a:srgbClr val="000099"/>
                </a:solidFill>
              </a:rPr>
              <a:t> oceni 4 se doda 1 ali 2 točki,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sl-SI" altLang="sl-SI" sz="800">
              <a:solidFill>
                <a:srgbClr val="000099"/>
              </a:solidFill>
            </a:endParaRPr>
          </a:p>
          <a:p>
            <a:pPr lvl="2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800">
                <a:solidFill>
                  <a:srgbClr val="000099"/>
                </a:solidFill>
              </a:rPr>
              <a:t> oceni 5 se doda 2 ali 3 točke.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95288" y="3573463"/>
            <a:ext cx="85693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000099"/>
                </a:solidFill>
              </a:rPr>
              <a:t>Kandidat je opravil maturo, če je pri vseh predmetih pozitiven.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24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000099"/>
                </a:solidFill>
              </a:rPr>
              <a:t>Kandidat, ki je sicer pri enem predmetu negativno ocenjen,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000099"/>
                </a:solidFill>
              </a:rPr>
              <a:t>vendar je dosegel najmanj 80% točk potrebnih za pozitivno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>
                <a:solidFill>
                  <a:srgbClr val="000099"/>
                </a:solidFill>
              </a:rPr>
              <a:t>oceno, je pri tem predmetu pozitivno ocenjen, če je vsaj pri dveh ostalih dosegel oceno 3 ali več.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042988" y="981075"/>
            <a:ext cx="6985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 b="1">
                <a:solidFill>
                  <a:srgbClr val="000099"/>
                </a:solidFill>
              </a:rPr>
              <a:t>Splošni uspeh na maturi se izrazi v točkah </a:t>
            </a:r>
            <a:r>
              <a:rPr lang="sl-SI" altLang="sl-SI" sz="2400">
                <a:solidFill>
                  <a:srgbClr val="000099"/>
                </a:solidFill>
              </a:rPr>
              <a:t>(seštevek ocen):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800" b="1">
              <a:solidFill>
                <a:srgbClr val="800080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à"/>
            </a:pPr>
            <a:r>
              <a:rPr lang="sl-SI" altLang="sl-SI" sz="2400" b="1">
                <a:solidFill>
                  <a:srgbClr val="800080"/>
                </a:solidFill>
              </a:rPr>
              <a:t>   min 10 točk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800" b="1">
              <a:solidFill>
                <a:srgbClr val="800080"/>
              </a:solidFill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400" b="1">
                <a:solidFill>
                  <a:srgbClr val="800080"/>
                </a:solidFill>
                <a:sym typeface="Wingdings" panose="05000000000000000000" pitchFamily="2" charset="2"/>
              </a:rPr>
              <a:t></a:t>
            </a:r>
            <a:r>
              <a:rPr lang="sl-SI" altLang="sl-SI" sz="2400" b="1">
                <a:solidFill>
                  <a:srgbClr val="800080"/>
                </a:solidFill>
              </a:rPr>
              <a:t> max 34 točk</a:t>
            </a:r>
            <a:r>
              <a:rPr lang="sl-SI" altLang="sl-SI" sz="2400">
                <a:solidFill>
                  <a:srgbClr val="80008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971550" y="836613"/>
            <a:ext cx="70564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>
                <a:solidFill>
                  <a:srgbClr val="660066"/>
                </a:solidFill>
              </a:rPr>
              <a:t>Prijava k izbirnim predmetom mature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1311275" y="1773238"/>
            <a:ext cx="625157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400">
                <a:solidFill>
                  <a:srgbClr val="000099"/>
                </a:solidFill>
              </a:rPr>
              <a:t>  Ob koncu 2. letnika,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sl-SI" altLang="sl-SI" sz="10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400">
                <a:solidFill>
                  <a:srgbClr val="000099"/>
                </a:solidFill>
              </a:rPr>
              <a:t>  dva izbirna predmeta (+ dodatni predmet).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042988" y="4470400"/>
            <a:ext cx="699928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400">
                <a:solidFill>
                  <a:srgbClr val="000099"/>
                </a:solidFill>
              </a:rPr>
              <a:t>  V 3. letniku (razen ZGO),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endParaRPr lang="sl-SI" altLang="sl-SI" sz="1000">
              <a:solidFill>
                <a:srgbClr val="0000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sl-SI" altLang="sl-SI" sz="2400">
                <a:solidFill>
                  <a:srgbClr val="000099"/>
                </a:solidFill>
              </a:rPr>
              <a:t>  dijaki iz različnih predmetov hkrati na pripravah.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900113" y="3570288"/>
            <a:ext cx="70564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>
                <a:solidFill>
                  <a:srgbClr val="660066"/>
                </a:solidFill>
              </a:rPr>
              <a:t>Priprava na izbirne predmete mature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  <p:bldP spid="573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8313" y="1511300"/>
            <a:ext cx="8280400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180975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180975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180975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180975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800" b="1">
                <a:solidFill>
                  <a:srgbClr val="660066"/>
                </a:solidFill>
              </a:rPr>
              <a:t>PRIJAVA NA FAKULTETO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sl-SI" altLang="sl-SI" sz="1800"/>
              <a:t>  </a:t>
            </a:r>
            <a:r>
              <a:rPr lang="sl-SI" altLang="sl-SI" sz="2800">
                <a:solidFill>
                  <a:srgbClr val="003399"/>
                </a:solidFill>
              </a:rPr>
              <a:t>Če je pri določenem študijskem programu več prijav, kot je razpisanih mest fakultete omejijo vpis.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l-SI" altLang="sl-SI" sz="2800">
              <a:solidFill>
                <a:srgbClr val="003399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lang="sl-SI" altLang="sl-SI" sz="2800">
                <a:solidFill>
                  <a:srgbClr val="003399"/>
                </a:solidFill>
              </a:rPr>
              <a:t> </a:t>
            </a:r>
            <a:r>
              <a:rPr lang="sl-SI" altLang="sl-SI" sz="2800">
                <a:solidFill>
                  <a:srgbClr val="000099"/>
                </a:solidFill>
              </a:rPr>
              <a:t>omejena približno 1/2 programov -&gt; (želje 2/3 dijakov).</a:t>
            </a:r>
            <a:endParaRPr lang="sl-SI" altLang="sl-SI" sz="2800">
              <a:solidFill>
                <a:srgbClr val="00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ka">
  <a:themeElements>
    <a:clrScheme name="Pika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k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ka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a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a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433</TotalTime>
  <Words>484</Words>
  <Application>Microsoft Office PowerPoint</Application>
  <PresentationFormat>Diaprojekcija na zaslonu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Bookman Old Style</vt:lpstr>
      <vt:lpstr>Times New Roman</vt:lpstr>
      <vt:lpstr>Wingdings</vt:lpstr>
      <vt:lpstr>Pika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>ŠCRM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Škoberne Pavel</dc:creator>
  <cp:lastModifiedBy>Pavel</cp:lastModifiedBy>
  <cp:revision>31</cp:revision>
  <dcterms:created xsi:type="dcterms:W3CDTF">2009-03-10T15:04:29Z</dcterms:created>
  <dcterms:modified xsi:type="dcterms:W3CDTF">2025-06-16T09:05:06Z</dcterms:modified>
</cp:coreProperties>
</file>